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84" r:id="rId6"/>
    <p:sldId id="283" r:id="rId7"/>
    <p:sldId id="259" r:id="rId8"/>
    <p:sldId id="266" r:id="rId9"/>
    <p:sldId id="267" r:id="rId10"/>
    <p:sldId id="268" r:id="rId11"/>
    <p:sldId id="269" r:id="rId12"/>
    <p:sldId id="270" r:id="rId13"/>
    <p:sldId id="260" r:id="rId14"/>
    <p:sldId id="273" r:id="rId15"/>
    <p:sldId id="261" r:id="rId16"/>
    <p:sldId id="274" r:id="rId17"/>
    <p:sldId id="286" r:id="rId18"/>
    <p:sldId id="262" r:id="rId19"/>
    <p:sldId id="263" r:id="rId20"/>
    <p:sldId id="272" r:id="rId21"/>
    <p:sldId id="276" r:id="rId22"/>
    <p:sldId id="264" r:id="rId23"/>
    <p:sldId id="280" r:id="rId24"/>
    <p:sldId id="282" r:id="rId25"/>
    <p:sldId id="285" r:id="rId26"/>
    <p:sldId id="287" r:id="rId27"/>
    <p:sldId id="279" r:id="rId28"/>
    <p:sldId id="281" r:id="rId29"/>
    <p:sldId id="288" r:id="rId30"/>
    <p:sldId id="271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6831-F118-4BFC-8BE3-8291D807D1CF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E6F50-A9D4-46BE-A10C-A9A1687C5F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lh3.googleusercontent.com/-p-VYVO78RfI/TWp3-Uor2lI/AAAAAAAAATs/yMf9uB9lHnw/s1600/3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302" y="1256656"/>
            <a:ext cx="6553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 sterminio degli ebrei</a:t>
            </a:r>
            <a:endParaRPr kumimoji="0" lang="it-IT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5280248" cy="36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2780928"/>
            <a:ext cx="31683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i="1" dirty="0" smtClean="0"/>
              <a:t>Shoah è un termine ebraico (alla lettera = ‘catastrofe’) che indica la distruzione di più di sei milioni di Ebrei d’Europa (circa i due terzi) a opera del regime nazista che governò la Germania dal 1933 al 1945.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6375" y="83661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Muro di confine su via </a:t>
            </a:r>
            <a:r>
              <a:rPr lang="it-IT" sz="2000" dirty="0" err="1">
                <a:latin typeface="Garamond" pitchFamily="18" charset="0"/>
              </a:rPr>
              <a:t>Elektoralna</a:t>
            </a:r>
            <a:r>
              <a:rPr lang="it-IT" sz="2000" dirty="0">
                <a:latin typeface="Garamond" pitchFamily="18" charset="0"/>
              </a:rPr>
              <a:t>, Varsavia.</a:t>
            </a:r>
          </a:p>
        </p:txBody>
      </p:sp>
      <p:pic>
        <p:nvPicPr>
          <p:cNvPr id="3" name="Picture 7" descr="p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700213"/>
            <a:ext cx="6178550" cy="4371975"/>
          </a:xfrm>
          <a:prstGeom prst="rect">
            <a:avLst/>
          </a:prstGeom>
          <a:noFill/>
        </p:spPr>
      </p:pic>
      <p:cxnSp>
        <p:nvCxnSpPr>
          <p:cNvPr id="5" name="Connettore 2 4"/>
          <p:cNvCxnSpPr/>
          <p:nvPr/>
        </p:nvCxnSpPr>
        <p:spPr>
          <a:xfrm>
            <a:off x="1115616" y="2636912"/>
            <a:ext cx="2088232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9712" y="476672"/>
            <a:ext cx="5111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Una delle immagini più </a:t>
            </a:r>
            <a:r>
              <a:rPr lang="it-IT" sz="2000" dirty="0" smtClean="0">
                <a:latin typeface="Garamond" pitchFamily="18" charset="0"/>
              </a:rPr>
              <a:t>celebri: un bambino si arrende ai tedeschi durante gli arresti seguiti alla rivolta nel ghetto di Varsavia (maggio 1943).</a:t>
            </a:r>
            <a:endParaRPr lang="it-IT" sz="2000" dirty="0">
              <a:latin typeface="Times New Roman" pitchFamily="18" charset="0"/>
            </a:endParaRPr>
          </a:p>
        </p:txBody>
      </p:sp>
      <p:pic>
        <p:nvPicPr>
          <p:cNvPr id="3" name="Picture 7" descr="46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719263"/>
            <a:ext cx="6186488" cy="437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76375" y="836613"/>
            <a:ext cx="619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Abitazioni del ghetto date alle </a:t>
            </a:r>
            <a:r>
              <a:rPr lang="it-IT" sz="2000" dirty="0" smtClean="0">
                <a:latin typeface="Garamond" pitchFamily="18" charset="0"/>
              </a:rPr>
              <a:t>fiamme dai tedeschi</a:t>
            </a:r>
            <a:endParaRPr lang="it-IT" sz="2000" dirty="0">
              <a:latin typeface="Times New Roman" pitchFamily="18" charset="0"/>
            </a:endParaRPr>
          </a:p>
        </p:txBody>
      </p:sp>
      <p:pic>
        <p:nvPicPr>
          <p:cNvPr id="3" name="Picture 7" descr="46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504950"/>
            <a:ext cx="6510338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Nel </a:t>
            </a:r>
            <a:r>
              <a:rPr lang="it-IT" sz="2400" b="1" dirty="0">
                <a:solidFill>
                  <a:srgbClr val="FF0000"/>
                </a:solidFill>
              </a:rPr>
              <a:t>1941</a:t>
            </a:r>
            <a:r>
              <a:rPr lang="it-IT" sz="2400" dirty="0"/>
              <a:t>, con </a:t>
            </a:r>
            <a:r>
              <a:rPr lang="it-IT" sz="2400" u="sng" dirty="0"/>
              <a:t>l’invasione dell’URSS </a:t>
            </a:r>
            <a:r>
              <a:rPr lang="it-IT" sz="2400" dirty="0"/>
              <a:t>da parte dei tedeschi, </a:t>
            </a:r>
            <a:r>
              <a:rPr lang="it-IT" sz="2400"/>
              <a:t>cominciò </a:t>
            </a:r>
            <a:r>
              <a:rPr lang="it-IT" sz="2400" smtClean="0"/>
              <a:t>l’</a:t>
            </a:r>
            <a:r>
              <a:rPr lang="it-IT" sz="2400" b="1" smtClean="0">
                <a:solidFill>
                  <a:srgbClr val="FF0000"/>
                </a:solidFill>
              </a:rPr>
              <a:t>annientamento</a:t>
            </a:r>
            <a:r>
              <a:rPr lang="it-IT" sz="2400" smtClean="0"/>
              <a:t> </a:t>
            </a:r>
            <a:r>
              <a:rPr lang="it-IT" sz="2400" dirty="0" smtClean="0"/>
              <a:t>(</a:t>
            </a:r>
            <a:r>
              <a:rPr lang="it-IT" sz="2400" i="1" u="sng" dirty="0" smtClean="0"/>
              <a:t>terza fase</a:t>
            </a:r>
            <a:r>
              <a:rPr lang="it-IT" sz="2400" dirty="0" smtClean="0"/>
              <a:t>).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Vennero </a:t>
            </a:r>
            <a:r>
              <a:rPr lang="it-IT" sz="2400" dirty="0"/>
              <a:t>create </a:t>
            </a:r>
            <a:r>
              <a:rPr lang="it-IT" sz="2400" b="1" dirty="0"/>
              <a:t>quattro unità mobili</a:t>
            </a:r>
            <a:r>
              <a:rPr lang="it-IT" sz="2400" dirty="0"/>
              <a:t> che seguivano l’esercito tedesco col compito di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uccidere tutti 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ebrei </a:t>
            </a:r>
            <a:r>
              <a:rPr lang="it-IT" sz="2400" dirty="0"/>
              <a:t>che riuscivano a catturare. I tedeschi </a:t>
            </a:r>
            <a:r>
              <a:rPr lang="it-IT" sz="2400" dirty="0" smtClean="0"/>
              <a:t>riuscirono </a:t>
            </a:r>
            <a:r>
              <a:rPr lang="it-IT" sz="2400" dirty="0"/>
              <a:t>così a uccidere </a:t>
            </a:r>
            <a:r>
              <a:rPr lang="it-IT" sz="2400" b="1" dirty="0"/>
              <a:t>circa due milioni</a:t>
            </a:r>
            <a:r>
              <a:rPr lang="it-IT" sz="2400" dirty="0"/>
              <a:t> di ebrei sovietici (gente indifesa, che neppure provò a scappare </a:t>
            </a:r>
            <a:r>
              <a:rPr lang="it-IT" sz="2400" i="1" u="sng" dirty="0"/>
              <a:t>perché non sapeva e non immaginava neppure</a:t>
            </a:r>
            <a:r>
              <a:rPr lang="it-IT" sz="2400" dirty="0"/>
              <a:t> che l’idea dei tedeschi fosse quella di sterminare tutti gli ebrei).</a:t>
            </a:r>
          </a:p>
          <a:p>
            <a:pPr algn="just"/>
            <a:r>
              <a:rPr lang="it-IT" sz="2400" dirty="0"/>
              <a:t> </a:t>
            </a:r>
          </a:p>
          <a:p>
            <a:pPr algn="just"/>
            <a:r>
              <a:rPr lang="it-IT" sz="2400" dirty="0"/>
              <a:t>Le prime operazioni di sterminio avvennero sul luogo, con attacchi ai villaggi popolati da ebrei, che, migliaia per volta, furono costretti a scavare una grande fossa comune </a:t>
            </a:r>
            <a:r>
              <a:rPr lang="it-IT" sz="2400" dirty="0" smtClean="0"/>
              <a:t>per </a:t>
            </a:r>
            <a:r>
              <a:rPr lang="it-IT" sz="2400" dirty="0"/>
              <a:t>poi </a:t>
            </a:r>
            <a:r>
              <a:rPr lang="it-IT" sz="2400" dirty="0" smtClean="0"/>
              <a:t>venir fucilati</a:t>
            </a:r>
            <a:r>
              <a:rPr lang="it-IT" sz="2400" dirty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7450" y="855663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Un poliziotto tedesco finisce i giustiziati ancora vivi dopo un’esecuzione di massa dal ghetto di </a:t>
            </a:r>
            <a:r>
              <a:rPr lang="it-IT" sz="2000" dirty="0" err="1">
                <a:latin typeface="Garamond" pitchFamily="18" charset="0"/>
              </a:rPr>
              <a:t>Mizocz</a:t>
            </a:r>
            <a:r>
              <a:rPr lang="it-IT" sz="2000" dirty="0">
                <a:latin typeface="Garamond" pitchFamily="18" charset="0"/>
              </a:rPr>
              <a:t> (1942).</a:t>
            </a:r>
          </a:p>
        </p:txBody>
      </p:sp>
      <p:pic>
        <p:nvPicPr>
          <p:cNvPr id="3" name="Picture 7" descr="mizocz2.jpg (6727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6881813" cy="437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compito </a:t>
            </a:r>
            <a:r>
              <a:rPr lang="it-IT" sz="2400" dirty="0" smtClean="0"/>
              <a:t>delle </a:t>
            </a:r>
            <a:r>
              <a:rPr lang="it-IT" sz="2400" dirty="0"/>
              <a:t>unità mobili era disgustoso: </a:t>
            </a:r>
            <a:r>
              <a:rPr lang="it-IT" sz="2400" b="1" dirty="0"/>
              <a:t>i poliziotti non facevano altro che uccidere </a:t>
            </a:r>
            <a:r>
              <a:rPr lang="it-IT" sz="2400" b="1" dirty="0" smtClean="0"/>
              <a:t> - persone quasi sempre indifese –dalla </a:t>
            </a:r>
            <a:r>
              <a:rPr lang="it-IT" sz="2400" b="1" dirty="0"/>
              <a:t>mattina alla </a:t>
            </a:r>
            <a:r>
              <a:rPr lang="it-IT" sz="2400" b="1" dirty="0" smtClean="0"/>
              <a:t>sera</a:t>
            </a:r>
            <a:r>
              <a:rPr lang="it-IT" sz="2400" dirty="0" smtClean="0"/>
              <a:t>.</a:t>
            </a:r>
            <a:endParaRPr lang="it-IT" sz="2400" dirty="0"/>
          </a:p>
          <a:p>
            <a:endParaRPr lang="it-IT" sz="2400" dirty="0" smtClean="0"/>
          </a:p>
          <a:p>
            <a:pPr algn="just"/>
            <a:r>
              <a:rPr lang="it-IT" sz="2400" dirty="0" smtClean="0"/>
              <a:t>Si cerca un </a:t>
            </a:r>
            <a:r>
              <a:rPr lang="it-IT" sz="2400" dirty="0"/>
              <a:t>modo di uccidere </a:t>
            </a:r>
            <a:r>
              <a:rPr lang="it-IT" sz="2400" b="1" dirty="0" smtClean="0">
                <a:solidFill>
                  <a:srgbClr val="FF0000"/>
                </a:solidFill>
              </a:rPr>
              <a:t>più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impersonale</a:t>
            </a:r>
            <a:r>
              <a:rPr lang="it-IT" sz="2400" dirty="0"/>
              <a:t>, indiretto, </a:t>
            </a:r>
            <a:r>
              <a:rPr lang="it-IT" sz="2400" dirty="0" smtClean="0"/>
              <a:t>che </a:t>
            </a:r>
            <a:r>
              <a:rPr lang="it-IT" sz="2400" dirty="0"/>
              <a:t>non mettesse troppo in relazione i soldati con le loro vittime. </a:t>
            </a:r>
          </a:p>
          <a:p>
            <a:pPr algn="just">
              <a:buFontTx/>
              <a:buChar char="-"/>
            </a:pPr>
            <a:r>
              <a:rPr lang="it-IT" sz="2400" b="1" dirty="0" smtClean="0"/>
              <a:t>uso del </a:t>
            </a:r>
            <a:r>
              <a:rPr lang="it-IT" sz="2400" b="1" dirty="0">
                <a:solidFill>
                  <a:srgbClr val="FF0000"/>
                </a:solidFill>
              </a:rPr>
              <a:t>gas</a:t>
            </a:r>
            <a:r>
              <a:rPr lang="it-IT" sz="2400" b="1" dirty="0"/>
              <a:t> e </a:t>
            </a:r>
            <a:r>
              <a:rPr lang="it-IT" sz="2400" b="1" dirty="0" smtClean="0"/>
              <a:t>dei </a:t>
            </a:r>
            <a:r>
              <a:rPr lang="it-IT" sz="2400" b="1" dirty="0">
                <a:solidFill>
                  <a:srgbClr val="FF0000"/>
                </a:solidFill>
              </a:rPr>
              <a:t>forni crematori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nei </a:t>
            </a:r>
            <a:r>
              <a:rPr lang="it-IT" sz="2400" b="1" dirty="0"/>
              <a:t>centri di sterminio</a:t>
            </a:r>
            <a:r>
              <a:rPr lang="it-IT" sz="2400" dirty="0"/>
              <a:t> polacchi.</a:t>
            </a:r>
            <a:r>
              <a:rPr lang="it-IT" sz="2400" dirty="0" smtClean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4293096"/>
            <a:ext cx="81369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i="1" u="sng" dirty="0" smtClean="0"/>
              <a:t>Centri di sterminio</a:t>
            </a:r>
            <a:r>
              <a:rPr lang="it-IT" sz="2400" dirty="0" smtClean="0"/>
              <a:t>: si arrivava e si veniva uccisi</a:t>
            </a:r>
          </a:p>
          <a:p>
            <a:pPr>
              <a:buFont typeface="Wingdings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i="1" u="sng" dirty="0" smtClean="0"/>
              <a:t>Campi di concentramento</a:t>
            </a:r>
            <a:r>
              <a:rPr lang="it-IT" sz="2400" dirty="0" smtClean="0"/>
              <a:t>: si era obbligati a lavorare, fino allo sfinimento.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555038" cy="5122863"/>
          </a:xfrm>
          <a:prstGeom prst="rect">
            <a:avLst/>
          </a:prstGeom>
          <a:noFill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b="1">
                <a:solidFill>
                  <a:schemeClr val="tx2"/>
                </a:solidFill>
                <a:latin typeface="Times New Roman" pitchFamily="18" charset="0"/>
              </a:rPr>
              <a:t>IL SISTEMA CONCENTRAZIONARIO E DI STERMINIO</a:t>
            </a:r>
            <a:endParaRPr lang="it-IT" sz="2000" b="1">
              <a:latin typeface="Times New Roman" pitchFamily="18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2916238" y="5373688"/>
            <a:ext cx="719137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3565525" y="2852738"/>
            <a:ext cx="1366838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948488" y="1916113"/>
            <a:ext cx="1800225" cy="2174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563938" y="2565400"/>
            <a:ext cx="1366837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484438" y="3644900"/>
            <a:ext cx="1008062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2987675" y="4652963"/>
            <a:ext cx="1008063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2771775" y="2276475"/>
            <a:ext cx="1008063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3995738" y="3860800"/>
            <a:ext cx="1008062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250825" y="5229225"/>
            <a:ext cx="1366838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4068763" y="5589588"/>
            <a:ext cx="1008062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4932363" y="2060575"/>
            <a:ext cx="1008062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484438" y="3357563"/>
            <a:ext cx="719137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6948488" y="1196975"/>
            <a:ext cx="1800225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2773363" y="4149725"/>
            <a:ext cx="1366837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1547813" y="2708275"/>
            <a:ext cx="1366837" cy="215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5364163" y="3213100"/>
            <a:ext cx="1008062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7164388" y="3429000"/>
            <a:ext cx="1008062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7164388" y="4149725"/>
            <a:ext cx="1008062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6804025" y="2925763"/>
            <a:ext cx="1008063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5364163" y="4221163"/>
            <a:ext cx="1008062" cy="2159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7092950" y="3789363"/>
            <a:ext cx="1008063" cy="2159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6948488" y="1557338"/>
            <a:ext cx="1800225" cy="28733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16016" y="764704"/>
            <a:ext cx="4139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CAMPI </a:t>
            </a:r>
            <a:r>
              <a:rPr lang="it-IT" sz="2200" dirty="0" err="1" smtClean="0"/>
              <a:t>DI</a:t>
            </a:r>
            <a:r>
              <a:rPr lang="it-IT" sz="2200" dirty="0" smtClean="0"/>
              <a:t> LAVORO?</a:t>
            </a:r>
          </a:p>
          <a:p>
            <a:endParaRPr lang="it-IT" sz="2200" dirty="0" smtClean="0"/>
          </a:p>
          <a:p>
            <a:r>
              <a:rPr lang="it-IT" sz="2200" dirty="0" smtClean="0"/>
              <a:t>La“</a:t>
            </a:r>
            <a:r>
              <a:rPr lang="it-IT" sz="2200" b="1" dirty="0" smtClean="0"/>
              <a:t>scala </a:t>
            </a:r>
            <a:r>
              <a:rPr lang="it-IT" sz="2200" b="1" dirty="0" smtClean="0"/>
              <a:t>della morte</a:t>
            </a:r>
            <a:r>
              <a:rPr lang="it-IT" sz="2200" dirty="0" smtClean="0"/>
              <a:t>”: di </a:t>
            </a:r>
            <a:r>
              <a:rPr lang="it-IT" sz="2200" b="1" dirty="0" err="1" smtClean="0"/>
              <a:t>Mauthausen</a:t>
            </a:r>
            <a:r>
              <a:rPr lang="it-IT" sz="2200" dirty="0" smtClean="0"/>
              <a:t>: </a:t>
            </a:r>
            <a:r>
              <a:rPr lang="it-IT" sz="2200" dirty="0" smtClean="0"/>
              <a:t>i prigionieri venivano costretti a </a:t>
            </a:r>
            <a:r>
              <a:rPr lang="it-IT" sz="2200" dirty="0" smtClean="0"/>
              <a:t>salire </a:t>
            </a:r>
            <a:r>
              <a:rPr lang="it-IT" sz="2200" dirty="0" smtClean="0"/>
              <a:t>i 186 gradini con sulle spalle un blocco di </a:t>
            </a:r>
            <a:r>
              <a:rPr lang="it-IT" sz="2200" dirty="0" smtClean="0"/>
              <a:t>pietra (c’è una cava di granito). </a:t>
            </a:r>
            <a:r>
              <a:rPr lang="it-IT" sz="2200" dirty="0" smtClean="0"/>
              <a:t>Una procedura assolutamente antieconomica e antifunzionale, messa in atto come ulteriore forma di denigrazione e </a:t>
            </a:r>
            <a:r>
              <a:rPr lang="it-IT" sz="2200" dirty="0" smtClean="0"/>
              <a:t>tortura (c’è chi veniva spinto di sotto, una volta in cima) </a:t>
            </a:r>
            <a:r>
              <a:rPr lang="it-IT" sz="2200" dirty="0" smtClean="0"/>
              <a:t>dei detenuti, ben lontana dall’ottimizzazione della produzione. </a:t>
            </a:r>
            <a:endParaRPr lang="it-IT" sz="2200" dirty="0"/>
          </a:p>
        </p:txBody>
      </p:sp>
      <p:pic>
        <p:nvPicPr>
          <p:cNvPr id="3" name="Immagine 2" descr="http://www.engramma.it/eOS/resources/images/150/150_pirazzoli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784552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L’ordine di dare avvio alla “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soluzione finale</a:t>
            </a:r>
            <a:r>
              <a:rPr lang="it-IT" sz="2400" dirty="0"/>
              <a:t>” </a:t>
            </a:r>
            <a:r>
              <a:rPr lang="it-IT" sz="2400" dirty="0" smtClean="0"/>
              <a:t>del </a:t>
            </a:r>
            <a:r>
              <a:rPr lang="it-IT" sz="2400" dirty="0"/>
              <a:t>problema ebraico fu impartita direttamente </a:t>
            </a:r>
            <a:r>
              <a:rPr lang="it-IT" sz="2400" dirty="0" smtClean="0"/>
              <a:t>da Hitler </a:t>
            </a:r>
            <a:r>
              <a:rPr lang="it-IT" sz="2400" dirty="0"/>
              <a:t>ai due suoi più importanti gerarchi: </a:t>
            </a:r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Hermann </a:t>
            </a:r>
            <a:r>
              <a:rPr lang="it-IT" sz="2400" b="1" dirty="0" err="1"/>
              <a:t>Goring</a:t>
            </a:r>
            <a:r>
              <a:rPr lang="it-IT" sz="2400" dirty="0"/>
              <a:t>, numero due del </a:t>
            </a:r>
            <a:r>
              <a:rPr lang="it-IT" sz="2400" dirty="0" smtClean="0"/>
              <a:t>regime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Heinrich</a:t>
            </a:r>
            <a:r>
              <a:rPr lang="it-IT" sz="2400" dirty="0" smtClean="0"/>
              <a:t> </a:t>
            </a:r>
            <a:r>
              <a:rPr lang="it-IT" sz="2400" b="1" dirty="0" err="1"/>
              <a:t>Himmler</a:t>
            </a:r>
            <a:r>
              <a:rPr lang="it-IT" sz="2400" dirty="0"/>
              <a:t>, comandante supremo delle SS. </a:t>
            </a:r>
            <a:endParaRPr lang="it-IT" sz="2400" dirty="0" smtClean="0"/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Fu </a:t>
            </a:r>
            <a:r>
              <a:rPr lang="it-IT" sz="2400" dirty="0" err="1" smtClean="0"/>
              <a:t>Himmler</a:t>
            </a:r>
            <a:r>
              <a:rPr lang="it-IT" sz="2400" dirty="0" smtClean="0"/>
              <a:t> </a:t>
            </a:r>
            <a:r>
              <a:rPr lang="it-IT" sz="2400" dirty="0"/>
              <a:t>il diretto responsabile di tutta l’organizzazione dei campi di concentramento e di sterminio, </a:t>
            </a:r>
            <a:r>
              <a:rPr lang="it-IT" sz="2400" dirty="0" smtClean="0"/>
              <a:t>insieme a: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Reinhard</a:t>
            </a:r>
            <a:r>
              <a:rPr lang="it-IT" sz="2400" dirty="0" smtClean="0"/>
              <a:t> </a:t>
            </a:r>
            <a:r>
              <a:rPr lang="it-IT" sz="2400" b="1" dirty="0" err="1" smtClean="0"/>
              <a:t>Heydrich</a:t>
            </a:r>
            <a:r>
              <a:rPr lang="it-IT" sz="2400" dirty="0" smtClean="0"/>
              <a:t>, direttore dell’Ufficio Centrale di Sicurezza del Reich 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Adolf </a:t>
            </a:r>
            <a:r>
              <a:rPr lang="it-IT" sz="2400" b="1" dirty="0"/>
              <a:t>Eichmann</a:t>
            </a:r>
            <a:r>
              <a:rPr lang="it-IT" sz="2400" dirty="0"/>
              <a:t>, a capo dell’Ufficio per le questioni ebraiche della Gestapo (la polizia segreta del regime) e responsabile della caccia agli ebrei.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26876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20 gennaio </a:t>
            </a:r>
            <a:r>
              <a:rPr lang="it-IT" sz="2400" dirty="0" smtClean="0"/>
              <a:t>1942 </a:t>
            </a:r>
            <a:r>
              <a:rPr lang="it-IT" sz="2400" dirty="0"/>
              <a:t>a </a:t>
            </a:r>
            <a:r>
              <a:rPr lang="it-IT" sz="2400" b="1" dirty="0" err="1"/>
              <a:t>Wannsee</a:t>
            </a:r>
            <a:r>
              <a:rPr lang="it-IT" sz="2400" dirty="0"/>
              <a:t> ci fu una conferenza nella quale si </a:t>
            </a:r>
            <a:r>
              <a:rPr lang="it-IT" sz="2400" b="1" dirty="0"/>
              <a:t>organizzò lo sterminio</a:t>
            </a:r>
            <a:r>
              <a:rPr lang="it-IT" sz="2400" dirty="0"/>
              <a:t> degli ebrei in tutti i territori europei.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Si </a:t>
            </a:r>
            <a:r>
              <a:rPr lang="it-IT" sz="2400" dirty="0"/>
              <a:t>decise che gli ebrei catturati dovevano essere portati a </a:t>
            </a:r>
            <a:r>
              <a:rPr lang="it-IT" sz="2400" b="1" dirty="0"/>
              <a:t>Auschwitz</a:t>
            </a:r>
            <a:r>
              <a:rPr lang="it-IT" sz="2400" dirty="0"/>
              <a:t>, in Polonia, dove diversi erano i campi di </a:t>
            </a:r>
            <a:r>
              <a:rPr lang="it-IT" sz="2400" dirty="0" smtClean="0"/>
              <a:t>concentramento.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/>
              <a:t>A</a:t>
            </a:r>
            <a:r>
              <a:rPr lang="it-IT" sz="2400" dirty="0" smtClean="0"/>
              <a:t>ltri </a:t>
            </a:r>
            <a:r>
              <a:rPr lang="it-IT" sz="2400" dirty="0"/>
              <a:t>campi si trovavano in Germania (</a:t>
            </a:r>
            <a:r>
              <a:rPr lang="it-IT" sz="2400" dirty="0" err="1" smtClean="0"/>
              <a:t>Dachau</a:t>
            </a:r>
            <a:r>
              <a:rPr lang="it-IT" sz="2400" dirty="0"/>
              <a:t>, ad </a:t>
            </a:r>
            <a:r>
              <a:rPr lang="it-IT" sz="2400" dirty="0" smtClean="0"/>
              <a:t>esempio) </a:t>
            </a:r>
            <a:r>
              <a:rPr lang="it-IT" sz="2400" dirty="0"/>
              <a:t>o in Austria (</a:t>
            </a:r>
            <a:r>
              <a:rPr lang="it-IT" sz="2400" dirty="0" err="1" smtClean="0"/>
              <a:t>Mauthausen</a:t>
            </a:r>
            <a:r>
              <a:rPr lang="it-IT" sz="2400" dirty="0" smtClean="0"/>
              <a:t>).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161619"/>
            <a:ext cx="86764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 sterminio degli ebrei d’Europa avvenne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 il 1933 e il 1945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passando per </a:t>
            </a: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 fasi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1933-39, la fase della </a:t>
            </a: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definizione</a:t>
            </a:r>
            <a:endParaRPr kumimoji="0" lang="it-IT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1939-41, in Polonia, la fase della </a:t>
            </a: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concentrazione</a:t>
            </a:r>
            <a:endParaRPr lang="it-IT" sz="2800" u="sng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1941-45, la fase dell’</a:t>
            </a: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annientamento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692150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Bambini di un orfanatrofio di </a:t>
            </a:r>
            <a:r>
              <a:rPr lang="it-IT" sz="2000" dirty="0" err="1">
                <a:latin typeface="Garamond" pitchFamily="18" charset="0"/>
              </a:rPr>
              <a:t>Marysin</a:t>
            </a:r>
            <a:r>
              <a:rPr lang="it-IT" sz="2000" dirty="0">
                <a:latin typeface="Garamond" pitchFamily="18" charset="0"/>
              </a:rPr>
              <a:t>, </a:t>
            </a:r>
            <a:r>
              <a:rPr lang="it-IT" sz="2000" dirty="0" smtClean="0">
                <a:latin typeface="Garamond" pitchFamily="18" charset="0"/>
              </a:rPr>
              <a:t>Polonia</a:t>
            </a:r>
            <a:r>
              <a:rPr lang="it-IT" sz="2000" dirty="0">
                <a:latin typeface="Garamond" pitchFamily="18" charset="0"/>
              </a:rPr>
              <a:t>, aspettano di essere trasferiti nel campo di sterminio di </a:t>
            </a:r>
            <a:r>
              <a:rPr lang="it-IT" sz="2000" dirty="0" err="1">
                <a:latin typeface="Garamond" pitchFamily="18" charset="0"/>
              </a:rPr>
              <a:t>Chelmno</a:t>
            </a:r>
            <a:r>
              <a:rPr lang="it-IT" sz="2000" dirty="0">
                <a:latin typeface="Garamond" pitchFamily="18" charset="0"/>
              </a:rPr>
              <a:t>. </a:t>
            </a:r>
          </a:p>
        </p:txBody>
      </p:sp>
      <p:pic>
        <p:nvPicPr>
          <p:cNvPr id="3" name="Picture 7" descr="p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1670050"/>
            <a:ext cx="40576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3528" y="260648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A </a:t>
            </a:r>
            <a:r>
              <a:rPr lang="it-IT" sz="2000" b="1" dirty="0" err="1">
                <a:latin typeface="Garamond" pitchFamily="18" charset="0"/>
              </a:rPr>
              <a:t>Chelmno</a:t>
            </a:r>
            <a:r>
              <a:rPr lang="it-IT" sz="2000" dirty="0">
                <a:latin typeface="Garamond" pitchFamily="18" charset="0"/>
              </a:rPr>
              <a:t> i nazisti sperimentarono la soppressione degli ebrei, stivati in camion appositamente attrezzati, a mezzo del gas del tubo di scappamento. Da un rapporto rinvenuto casualmente negli archivi della direzione centrale delle </a:t>
            </a:r>
            <a:r>
              <a:rPr lang="it-IT" sz="2000" b="1" dirty="0">
                <a:latin typeface="Garamond" pitchFamily="18" charset="0"/>
              </a:rPr>
              <a:t>SS</a:t>
            </a:r>
            <a:r>
              <a:rPr lang="it-IT" sz="2000" dirty="0">
                <a:latin typeface="Garamond" pitchFamily="18" charset="0"/>
              </a:rPr>
              <a:t> si legge testualmente  «nel giro di sei mesi tre di questi camion hanno "trattato" 97.000 "pezzi" senza inconvenienti di sorta».</a:t>
            </a:r>
          </a:p>
        </p:txBody>
      </p:sp>
      <p:pic>
        <p:nvPicPr>
          <p:cNvPr id="4" name="Picture 6" descr="Gas Van Of of the type used at Chelm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952875" cy="2857500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27784" y="5301208"/>
            <a:ext cx="3960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 i="1" dirty="0" smtClean="0">
                <a:latin typeface="Garamond" pitchFamily="18" charset="0"/>
              </a:rPr>
              <a:t>C</a:t>
            </a:r>
            <a:r>
              <a:rPr lang="it-IT" sz="2000" dirty="0" smtClean="0">
                <a:latin typeface="Garamond" pitchFamily="18" charset="0"/>
              </a:rPr>
              <a:t>amion </a:t>
            </a:r>
            <a:r>
              <a:rPr lang="it-IT" sz="2000" dirty="0">
                <a:latin typeface="Garamond" pitchFamily="18" charset="0"/>
              </a:rPr>
              <a:t>usati a </a:t>
            </a:r>
            <a:r>
              <a:rPr lang="it-IT" sz="2000" dirty="0" err="1">
                <a:latin typeface="Garamond" pitchFamily="18" charset="0"/>
              </a:rPr>
              <a:t>Chelmno</a:t>
            </a:r>
            <a:r>
              <a:rPr lang="it-IT" sz="2000" dirty="0">
                <a:latin typeface="Garamond" pitchFamily="18" charset="0"/>
              </a:rPr>
              <a:t> per gasare i prigionieri (</a:t>
            </a:r>
            <a:r>
              <a:rPr lang="it-IT" sz="2000" b="1" i="1" dirty="0" err="1">
                <a:latin typeface="Garamond" pitchFamily="18" charset="0"/>
              </a:rPr>
              <a:t>gaswagen</a:t>
            </a:r>
            <a:r>
              <a:rPr lang="it-IT" sz="2000" dirty="0">
                <a:latin typeface="Garamond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Quando </a:t>
            </a:r>
            <a:r>
              <a:rPr lang="it-IT" sz="2400" dirty="0"/>
              <a:t>arrivavano dei prigionieri c’era la </a:t>
            </a:r>
            <a:r>
              <a:rPr lang="it-IT" sz="2400" b="1" dirty="0"/>
              <a:t>selezione</a:t>
            </a:r>
            <a:r>
              <a:rPr lang="it-IT" sz="2400" dirty="0"/>
              <a:t>. Chi non poteva lavorare </a:t>
            </a:r>
            <a:r>
              <a:rPr lang="it-IT" sz="2400" dirty="0" smtClean="0"/>
              <a:t>(80-90%) veniva </a:t>
            </a:r>
            <a:r>
              <a:rPr lang="it-IT" sz="2400" dirty="0"/>
              <a:t>mandato </a:t>
            </a:r>
            <a:r>
              <a:rPr lang="it-IT" sz="2400" dirty="0" smtClean="0"/>
              <a:t>alle docce, </a:t>
            </a:r>
            <a:r>
              <a:rPr lang="it-IT" sz="2400" dirty="0"/>
              <a:t>dove veniva subito ucciso tramite gas (</a:t>
            </a:r>
            <a:r>
              <a:rPr lang="it-IT" sz="2400" dirty="0" err="1"/>
              <a:t>Zyclon</a:t>
            </a:r>
            <a:r>
              <a:rPr lang="it-IT" sz="2400" dirty="0"/>
              <a:t> B</a:t>
            </a:r>
            <a:r>
              <a:rPr lang="it-IT" sz="2400" dirty="0" smtClean="0"/>
              <a:t>), e poi ai forni.</a:t>
            </a:r>
            <a:endParaRPr lang="it-IT" sz="2400" dirty="0"/>
          </a:p>
          <a:p>
            <a:pPr algn="just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3568" y="1772816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Un magazzino con contenitori di </a:t>
            </a:r>
            <a:r>
              <a:rPr lang="it-IT" sz="2000" dirty="0" err="1">
                <a:latin typeface="Garamond" pitchFamily="18" charset="0"/>
              </a:rPr>
              <a:t>Zyklon</a:t>
            </a:r>
            <a:r>
              <a:rPr lang="it-IT" sz="2000" dirty="0">
                <a:latin typeface="Garamond" pitchFamily="18" charset="0"/>
              </a:rPr>
              <a:t> B a </a:t>
            </a:r>
            <a:r>
              <a:rPr lang="it-IT" sz="2000" dirty="0" err="1">
                <a:latin typeface="Garamond" pitchFamily="18" charset="0"/>
              </a:rPr>
              <a:t>Majdanek</a:t>
            </a:r>
            <a:r>
              <a:rPr lang="it-IT" sz="2000" dirty="0">
                <a:latin typeface="Garamond" pitchFamily="18" charset="0"/>
              </a:rPr>
              <a:t>. </a:t>
            </a:r>
          </a:p>
        </p:txBody>
      </p:sp>
      <p:pic>
        <p:nvPicPr>
          <p:cNvPr id="5" name="Picture 7" descr="50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267921" cy="3841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Il crematorio di </a:t>
            </a:r>
            <a:r>
              <a:rPr lang="it-IT" sz="2000" dirty="0" err="1">
                <a:latin typeface="Garamond" pitchFamily="18" charset="0"/>
              </a:rPr>
              <a:t>Majdanek</a:t>
            </a:r>
            <a:r>
              <a:rPr lang="it-IT" sz="2000" dirty="0">
                <a:latin typeface="Garamond" pitchFamily="18" charset="0"/>
              </a:rPr>
              <a:t>.</a:t>
            </a:r>
          </a:p>
        </p:txBody>
      </p:sp>
      <p:pic>
        <p:nvPicPr>
          <p:cNvPr id="3" name="Picture 7" descr="Majdanek%20'44%20-%205sm%2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63688" y="908720"/>
            <a:ext cx="5495925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Forni crematori del </a:t>
            </a:r>
            <a:r>
              <a:rPr lang="it-IT" sz="2000" dirty="0" err="1">
                <a:latin typeface="Garamond" pitchFamily="18" charset="0"/>
              </a:rPr>
              <a:t>Krematorium</a:t>
            </a:r>
            <a:r>
              <a:rPr lang="it-IT" sz="2000" dirty="0">
                <a:latin typeface="Garamond" pitchFamily="18" charset="0"/>
              </a:rPr>
              <a:t> </a:t>
            </a:r>
            <a:r>
              <a:rPr lang="it-IT" sz="2000" dirty="0" smtClean="0">
                <a:latin typeface="Garamond" pitchFamily="18" charset="0"/>
              </a:rPr>
              <a:t>II di Birkenau. </a:t>
            </a:r>
            <a:r>
              <a:rPr lang="it-IT" sz="2000" dirty="0">
                <a:latin typeface="Garamond" pitchFamily="18" charset="0"/>
              </a:rPr>
              <a:t>Foto scattata dalle SS nel giugno 1943 prima che terminasse la costruzione.</a:t>
            </a:r>
          </a:p>
        </p:txBody>
      </p:sp>
      <p:pic>
        <p:nvPicPr>
          <p:cNvPr id="3" name="Picture 7" descr="Furnace room in crematory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19263"/>
            <a:ext cx="6100763" cy="437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ttps://lh3.googleusercontent.com/-p-VYVO78RfI/TWp3-Uor2lI/AAAAAAAAATs/yMf9uB9lHnw/s400/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4464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076056" y="1124744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Il sistema dei triangoli</a:t>
            </a:r>
          </a:p>
          <a:p>
            <a:pPr algn="ctr"/>
            <a:endParaRPr lang="it-IT" b="1" dirty="0" smtClean="0"/>
          </a:p>
          <a:p>
            <a:r>
              <a:rPr lang="it-IT" dirty="0" smtClean="0"/>
              <a:t>Triangolo nero: Asociali</a:t>
            </a:r>
          </a:p>
          <a:p>
            <a:r>
              <a:rPr lang="it-IT" dirty="0" smtClean="0"/>
              <a:t>Triangolo verde: Criminali</a:t>
            </a:r>
          </a:p>
          <a:p>
            <a:r>
              <a:rPr lang="it-IT" dirty="0" smtClean="0"/>
              <a:t>Triangolo rosa: Omosessuali (uomini) o bisessuali</a:t>
            </a:r>
          </a:p>
          <a:p>
            <a:r>
              <a:rPr lang="it-IT" dirty="0" smtClean="0"/>
              <a:t>Triangolo blu: Immigranti (lavoratori forzati stranieri)</a:t>
            </a:r>
          </a:p>
          <a:p>
            <a:r>
              <a:rPr lang="it-IT" dirty="0" smtClean="0"/>
              <a:t>Triangolo viola: Testimoni di Geova</a:t>
            </a:r>
          </a:p>
          <a:p>
            <a:r>
              <a:rPr lang="it-IT" dirty="0" smtClean="0"/>
              <a:t>Triangolo rosso: Prigionieri </a:t>
            </a:r>
            <a:r>
              <a:rPr lang="it-IT" dirty="0" smtClean="0"/>
              <a:t>politici</a:t>
            </a:r>
          </a:p>
          <a:p>
            <a:endParaRPr lang="it-IT" dirty="0" smtClean="0"/>
          </a:p>
          <a:p>
            <a:r>
              <a:rPr lang="it-IT" dirty="0" smtClean="0"/>
              <a:t>Quando il triangolo veniva sovrapposto ad un triangolo invertito di colore giallo, indicava che il prigioniero era un ebreo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620688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Depersonalizzazione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Niente nome (</a:t>
            </a:r>
            <a:r>
              <a:rPr lang="it-IT" sz="2400" b="1" dirty="0" smtClean="0"/>
              <a:t>numero tatuato</a:t>
            </a:r>
            <a:r>
              <a:rPr lang="it-IT" sz="2400" dirty="0" smtClean="0"/>
              <a:t>, caratteristica di </a:t>
            </a:r>
            <a:r>
              <a:rPr lang="it-IT" sz="2400" dirty="0" err="1" smtClean="0"/>
              <a:t>Aushwitz</a:t>
            </a:r>
            <a:r>
              <a:rPr lang="it-IT" sz="2400" dirty="0" smtClean="0"/>
              <a:t>, da imparare a memoria in tedesco, una sorta di marcatura come quella che si fa agli animali)</a:t>
            </a:r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Rasatura</a:t>
            </a:r>
            <a:endParaRPr lang="it-IT" sz="2400" dirty="0"/>
          </a:p>
        </p:txBody>
      </p:sp>
      <p:pic>
        <p:nvPicPr>
          <p:cNvPr id="40962" name="Picture 2" descr="Risultati immagini per tatuaggio campi concentr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4320480" cy="246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836712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Chi poteva lavorare veniva mandato </a:t>
            </a:r>
            <a:r>
              <a:rPr lang="it-IT" sz="2400" b="1" dirty="0" smtClean="0"/>
              <a:t>in uno dei lager destinati al lavoro forzato</a:t>
            </a:r>
            <a:r>
              <a:rPr lang="it-IT" sz="2400" dirty="0" smtClean="0"/>
              <a:t>. Qui i prigionieri dovevano sopportare le violenze dei guardiani, il lavoro durissimo, senza avere un’alimentazione sufficiente, completamente spersonalizzati. </a:t>
            </a:r>
            <a:r>
              <a:rPr lang="it-IT" sz="2400" b="1" dirty="0" smtClean="0"/>
              <a:t>Molti morivano per sfinimento</a:t>
            </a:r>
            <a:r>
              <a:rPr lang="it-IT" sz="2400" dirty="0" smtClean="0"/>
              <a:t>; altri, cercando di salvarsi, per sopravvivere, </a:t>
            </a:r>
            <a:r>
              <a:rPr lang="it-IT" sz="2400" b="1" dirty="0" smtClean="0"/>
              <a:t>accettavano di collaborare</a:t>
            </a:r>
            <a:r>
              <a:rPr lang="it-IT" sz="2400" dirty="0" smtClean="0"/>
              <a:t> con i nazisti (si dice che questi appartenevano alla </a:t>
            </a:r>
            <a:r>
              <a:rPr lang="it-IT" sz="2400" i="1" u="sng" dirty="0" smtClean="0"/>
              <a:t>zona grigia</a:t>
            </a:r>
            <a:r>
              <a:rPr lang="it-IT" sz="2400" dirty="0" smtClean="0"/>
              <a:t>), contro gli altri deportati. Era difficile, per i prigionieri, essere solidali con gli altri: le condizioni di vita difficilissime </a:t>
            </a:r>
            <a:r>
              <a:rPr lang="it-IT" sz="2400" b="1" dirty="0" smtClean="0"/>
              <a:t>cancellavano in molti prigionieri ogni forma di moralità</a:t>
            </a:r>
            <a:r>
              <a:rPr lang="it-IT" sz="2400" dirty="0" smtClean="0"/>
              <a:t>. Vedendo ciò, i tedeschi pensarono di aver ragione a dire che gli ebrei erano inferiori, immorali: in realtà erano stati loro a creare tutto questo.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000" dirty="0">
                <a:latin typeface="Garamond" pitchFamily="18" charset="0"/>
              </a:rPr>
              <a:t>L’ingresso principale di Auschwitz I, con la famigerata scritta </a:t>
            </a:r>
            <a:r>
              <a:rPr lang="it-IT" sz="2000" i="1" dirty="0">
                <a:latin typeface="Garamond" pitchFamily="18" charset="0"/>
              </a:rPr>
              <a:t>“</a:t>
            </a:r>
            <a:r>
              <a:rPr lang="it-IT" sz="2000" i="1" dirty="0" err="1">
                <a:latin typeface="Garamond" pitchFamily="18" charset="0"/>
              </a:rPr>
              <a:t>Arbeit</a:t>
            </a:r>
            <a:r>
              <a:rPr lang="it-IT" sz="2000" i="1" dirty="0">
                <a:latin typeface="Garamond" pitchFamily="18" charset="0"/>
              </a:rPr>
              <a:t> mach </a:t>
            </a:r>
            <a:r>
              <a:rPr lang="it-IT" sz="2000" i="1" dirty="0" err="1">
                <a:latin typeface="Garamond" pitchFamily="18" charset="0"/>
              </a:rPr>
              <a:t>frei</a:t>
            </a:r>
            <a:r>
              <a:rPr lang="it-IT" sz="2000" i="1" dirty="0">
                <a:latin typeface="Garamond" pitchFamily="18" charset="0"/>
              </a:rPr>
              <a:t>” </a:t>
            </a:r>
            <a:r>
              <a:rPr lang="it-IT" sz="2000" dirty="0">
                <a:latin typeface="Garamond" pitchFamily="18" charset="0"/>
              </a:rPr>
              <a:t>(il lavoro rende liberi). La foto è stata scattata dopo la guerra</a:t>
            </a:r>
          </a:p>
        </p:txBody>
      </p:sp>
      <p:pic>
        <p:nvPicPr>
          <p:cNvPr id="3" name="Picture 7" descr="Th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649413"/>
            <a:ext cx="67659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campi concentramento cadaveri  inglesi rusp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429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645868" cy="3222134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122085" cy="23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smtClean="0">
                <a:solidFill>
                  <a:srgbClr val="FF0000"/>
                </a:solidFill>
              </a:rPr>
              <a:t>CAMPI </a:t>
            </a:r>
            <a:r>
              <a:rPr lang="it-IT" sz="2400" b="1" i="1" u="sng" dirty="0" err="1" smtClean="0">
                <a:solidFill>
                  <a:srgbClr val="FF0000"/>
                </a:solidFill>
              </a:rPr>
              <a:t>DI</a:t>
            </a:r>
            <a:r>
              <a:rPr lang="it-IT" sz="2400" b="1" i="1" u="sng" dirty="0" smtClean="0">
                <a:solidFill>
                  <a:srgbClr val="FF0000"/>
                </a:solidFill>
              </a:rPr>
              <a:t> CONCENTRAMENTO</a:t>
            </a:r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b="1" dirty="0" smtClean="0"/>
              <a:t>1933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leggi eccezionali: poteri illimitati alla polizia tedesca, che può arrestare chiunque e internarlo in un campo di concentramento (arrestate 50000 persone in un mese): i campi servono dunque </a:t>
            </a:r>
            <a:r>
              <a:rPr lang="it-IT" sz="2400" b="1" dirty="0" smtClean="0"/>
              <a:t>contro gli OPPOSITORI POLITICI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/>
              <a:t> Si utilizzano strutture preesistenti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Il controllo dei campi di </a:t>
            </a:r>
          </a:p>
          <a:p>
            <a:pPr algn="just"/>
            <a:r>
              <a:rPr lang="it-IT" sz="2400" dirty="0" smtClean="0"/>
              <a:t>concentramento viene affidato </a:t>
            </a:r>
          </a:p>
          <a:p>
            <a:pPr algn="just"/>
            <a:r>
              <a:rPr lang="it-IT" sz="2400" dirty="0" smtClean="0"/>
              <a:t>a </a:t>
            </a:r>
            <a:r>
              <a:rPr lang="it-IT" sz="2400" b="1" dirty="0" err="1" smtClean="0"/>
              <a:t>Himmler</a:t>
            </a:r>
            <a:endParaRPr lang="it-IT" sz="2400" b="1" dirty="0" smtClean="0"/>
          </a:p>
          <a:p>
            <a:pPr algn="just"/>
            <a:endParaRPr lang="it-IT" sz="2400" dirty="0" smtClean="0"/>
          </a:p>
          <a:p>
            <a:pPr algn="just"/>
            <a:endParaRPr lang="it-IT" sz="2400" dirty="0" smtClean="0"/>
          </a:p>
          <a:p>
            <a:endParaRPr lang="it-IT" dirty="0"/>
          </a:p>
        </p:txBody>
      </p:sp>
      <p:pic>
        <p:nvPicPr>
          <p:cNvPr id="24578" name="Picture 2" descr="Risultati immagini per Himmler"/>
          <p:cNvPicPr>
            <a:picLocks noChangeAspect="1" noChangeArrowheads="1"/>
          </p:cNvPicPr>
          <p:nvPr/>
        </p:nvPicPr>
        <p:blipFill>
          <a:blip r:embed="rId2" cstate="print"/>
          <a:srcRect l="18900" r="3611"/>
          <a:stretch>
            <a:fillRect/>
          </a:stretch>
        </p:blipFill>
        <p:spPr bwMode="auto">
          <a:xfrm>
            <a:off x="5508104" y="3356992"/>
            <a:ext cx="295232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1920" y="5733256"/>
            <a:ext cx="5007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/>
              <a:t>Un grazie anche a Luciano </a:t>
            </a:r>
            <a:r>
              <a:rPr lang="it-IT" dirty="0" err="1" smtClean="0"/>
              <a:t>Zappella</a:t>
            </a:r>
            <a:r>
              <a:rPr lang="it-IT" dirty="0" smtClean="0"/>
              <a:t> </a:t>
            </a:r>
          </a:p>
          <a:p>
            <a:pPr algn="r"/>
            <a:r>
              <a:rPr lang="it-IT" dirty="0" smtClean="0"/>
              <a:t>dal cui lavoro sono state riprese diverse diapositive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286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403648" y="48691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Himmler</a:t>
            </a:r>
            <a:r>
              <a:rPr lang="it-IT" dirty="0" smtClean="0"/>
              <a:t> in visita con la figlia a un campo di concentramento. </a:t>
            </a:r>
          </a:p>
          <a:p>
            <a:pPr algn="ctr"/>
            <a:r>
              <a:rPr lang="it-IT" dirty="0" smtClean="0"/>
              <a:t>Per loro era lavoro!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“L’antisemitismo equivale esattamente allo </a:t>
            </a:r>
            <a:r>
              <a:rPr lang="it-IT" dirty="0" err="1" smtClean="0"/>
              <a:t>spidocchiamento</a:t>
            </a:r>
            <a:r>
              <a:rPr lang="it-IT" dirty="0" smtClean="0"/>
              <a:t>” (</a:t>
            </a:r>
            <a:r>
              <a:rPr lang="it-IT" dirty="0" err="1" smtClean="0"/>
              <a:t>Himmler</a:t>
            </a:r>
            <a:r>
              <a:rPr lang="it-IT" smtClean="0"/>
              <a:t>)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smtClean="0">
                <a:solidFill>
                  <a:srgbClr val="FF0000"/>
                </a:solidFill>
              </a:rPr>
              <a:t>CAMPI </a:t>
            </a:r>
            <a:r>
              <a:rPr lang="it-IT" sz="2400" b="1" i="1" u="sng" dirty="0" err="1" smtClean="0">
                <a:solidFill>
                  <a:srgbClr val="FF0000"/>
                </a:solidFill>
              </a:rPr>
              <a:t>DI</a:t>
            </a:r>
            <a:r>
              <a:rPr lang="it-IT" sz="2400" b="1" i="1" u="sng" dirty="0" smtClean="0">
                <a:solidFill>
                  <a:srgbClr val="FF0000"/>
                </a:solidFill>
              </a:rPr>
              <a:t> CONCENTRAMENTO</a:t>
            </a:r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 campi diventano pian piano strumenti al servizio di una società che vuole essere </a:t>
            </a:r>
            <a:r>
              <a:rPr lang="it-IT" sz="2400" b="1" u="sng" dirty="0" smtClean="0"/>
              <a:t>PURA, PERFETTA, ORGANIZZATA</a:t>
            </a:r>
          </a:p>
          <a:p>
            <a:pPr algn="just"/>
            <a:endParaRPr lang="it-IT" sz="2400" dirty="0" smtClean="0"/>
          </a:p>
          <a:p>
            <a:pPr algn="just">
              <a:buFontTx/>
              <a:buChar char="-"/>
            </a:pPr>
            <a:r>
              <a:rPr lang="it-IT" sz="2400" dirty="0" smtClean="0"/>
              <a:t>Criminali comuni (ripulire da tutte le situazioni problematiche, intimidire, rassicurare la popolazione)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testimoni di Geova (rifiutano il servizio militare)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omosessuali (non contribuiscono a moltiplicare la razza ariana)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asociali (prostitute, senzatetto ecc.)</a:t>
            </a:r>
          </a:p>
          <a:p>
            <a:pPr algn="just"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dirty="0" smtClean="0"/>
              <a:t>zingari</a:t>
            </a:r>
          </a:p>
          <a:p>
            <a:pPr algn="just">
              <a:buFontTx/>
              <a:buChar char="-"/>
            </a:pPr>
            <a:endParaRPr lang="it-IT" sz="2400" dirty="0" smtClean="0"/>
          </a:p>
          <a:p>
            <a:pPr algn="just">
              <a:buFontTx/>
              <a:buChar char="-"/>
            </a:pPr>
            <a:r>
              <a:rPr lang="it-IT" sz="2400" dirty="0" smtClean="0"/>
              <a:t> e gli ebrei?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i="1" u="sng" dirty="0"/>
              <a:t>P</a:t>
            </a:r>
            <a:r>
              <a:rPr lang="it-IT" sz="2400" i="1" u="sng" dirty="0" smtClean="0"/>
              <a:t>rima fase:</a:t>
            </a:r>
            <a:r>
              <a:rPr lang="it-IT" sz="2400" dirty="0" smtClean="0"/>
              <a:t> </a:t>
            </a:r>
            <a:r>
              <a:rPr lang="it-IT" sz="2400" dirty="0"/>
              <a:t>inizia la </a:t>
            </a:r>
            <a:r>
              <a:rPr lang="it-IT" sz="2400" b="1" dirty="0"/>
              <a:t>discriminazione degli ebrei, tedeschi e austriaci</a:t>
            </a:r>
            <a:r>
              <a:rPr lang="it-IT" sz="2400" dirty="0"/>
              <a:t>. </a:t>
            </a:r>
            <a:endParaRPr lang="it-IT" sz="2400" dirty="0" smtClean="0"/>
          </a:p>
          <a:p>
            <a:pPr algn="just"/>
            <a:endParaRPr lang="it-IT" sz="2400" dirty="0" smtClean="0"/>
          </a:p>
          <a:p>
            <a:pPr algn="just"/>
            <a:r>
              <a:rPr lang="it-IT" sz="2400" b="1" dirty="0" smtClean="0"/>
              <a:t>1935:</a:t>
            </a:r>
            <a:r>
              <a:rPr lang="it-IT" sz="2400" dirty="0" smtClean="0"/>
              <a:t> </a:t>
            </a:r>
            <a:r>
              <a:rPr lang="it-IT" sz="2400" b="1" dirty="0">
                <a:solidFill>
                  <a:srgbClr val="FF0000"/>
                </a:solidFill>
              </a:rPr>
              <a:t>Leggi di Norimberga</a:t>
            </a:r>
            <a:r>
              <a:rPr lang="it-IT" sz="2400" dirty="0"/>
              <a:t>, </a:t>
            </a:r>
            <a:r>
              <a:rPr lang="it-IT" sz="2400" dirty="0" smtClean="0"/>
              <a:t>che:</a:t>
            </a:r>
          </a:p>
          <a:p>
            <a:pPr algn="just"/>
            <a:r>
              <a:rPr lang="it-IT" sz="2400" dirty="0"/>
              <a:t> </a:t>
            </a:r>
            <a:r>
              <a:rPr lang="it-IT" sz="2400" dirty="0" smtClean="0"/>
              <a:t>1) DEFINISCONO CHI E’ EBREO, cioè:</a:t>
            </a:r>
          </a:p>
          <a:p>
            <a:pPr lvl="1" algn="just">
              <a:buFont typeface="Wingdings" pitchFamily="2" charset="2"/>
              <a:buChar char="§"/>
            </a:pPr>
            <a:r>
              <a:rPr lang="it-IT" sz="2400" dirty="0" smtClean="0"/>
              <a:t> una persona che aveva almeno </a:t>
            </a:r>
            <a:r>
              <a:rPr lang="it-IT" sz="2400" b="1" dirty="0" smtClean="0"/>
              <a:t>tre nonni</a:t>
            </a:r>
            <a:r>
              <a:rPr lang="it-IT" sz="2400" dirty="0" smtClean="0"/>
              <a:t> ebrei; </a:t>
            </a:r>
          </a:p>
          <a:p>
            <a:pPr lvl="1" algn="just">
              <a:buFont typeface="Wingdings" pitchFamily="2" charset="2"/>
              <a:buChar char="§"/>
            </a:pPr>
            <a:r>
              <a:rPr lang="it-IT" sz="2400" dirty="0" smtClean="0"/>
              <a:t> se i nonni ebrei erano solo due, allora bisognava vedere:</a:t>
            </a:r>
          </a:p>
          <a:p>
            <a:pPr lvl="2" algn="just">
              <a:buFont typeface="Courier New" pitchFamily="49" charset="0"/>
              <a:buChar char="o"/>
            </a:pPr>
            <a:r>
              <a:rPr lang="it-IT" sz="2400" dirty="0" smtClean="0"/>
              <a:t> se la persona era di </a:t>
            </a:r>
            <a:r>
              <a:rPr lang="it-IT" sz="2400" b="1" dirty="0" smtClean="0"/>
              <a:t>religione</a:t>
            </a:r>
            <a:r>
              <a:rPr lang="it-IT" sz="2400" dirty="0" smtClean="0"/>
              <a:t> giudaica</a:t>
            </a:r>
          </a:p>
          <a:p>
            <a:pPr lvl="2" algn="just">
              <a:buFont typeface="Courier New" pitchFamily="49" charset="0"/>
              <a:buChar char="o"/>
            </a:pPr>
            <a:r>
              <a:rPr lang="it-IT" sz="2400" dirty="0" smtClean="0"/>
              <a:t> se aveva </a:t>
            </a:r>
            <a:r>
              <a:rPr lang="it-IT" sz="2400" b="1" dirty="0" smtClean="0"/>
              <a:t>sposato</a:t>
            </a:r>
            <a:r>
              <a:rPr lang="it-IT" sz="2400" dirty="0" smtClean="0"/>
              <a:t> un ebreo</a:t>
            </a:r>
          </a:p>
          <a:p>
            <a:pPr algn="just"/>
            <a:r>
              <a:rPr lang="it-IT" sz="2400" dirty="0" smtClean="0"/>
              <a:t>2) TOLGONO LA CITTADINANZA tedesca a chi lo è</a:t>
            </a:r>
          </a:p>
          <a:p>
            <a:pPr algn="just"/>
            <a:r>
              <a:rPr lang="it-IT" sz="2400" dirty="0" smtClean="0"/>
              <a:t>3) VIETANO OGNI COMMISTONE con la “pura” razza ariana</a:t>
            </a:r>
          </a:p>
          <a:p>
            <a:pPr algn="just"/>
            <a:endParaRPr lang="it-IT" sz="2400" dirty="0"/>
          </a:p>
          <a:p>
            <a:pPr algn="just"/>
            <a:endParaRPr lang="it-IT" sz="2400" b="1" dirty="0" smtClean="0"/>
          </a:p>
          <a:p>
            <a:pPr algn="just"/>
            <a:r>
              <a:rPr lang="it-IT" sz="2400" b="1" dirty="0" smtClean="0"/>
              <a:t>1938: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Notte dei </a:t>
            </a:r>
            <a:r>
              <a:rPr lang="it-IT" sz="2400" b="1" dirty="0" smtClean="0">
                <a:solidFill>
                  <a:srgbClr val="FF0000"/>
                </a:solidFill>
              </a:rPr>
              <a:t>cristalli </a:t>
            </a:r>
            <a:r>
              <a:rPr lang="it-IT" sz="2400" dirty="0" smtClean="0">
                <a:sym typeface="Wingdings" pitchFamily="2" charset="2"/>
              </a:rPr>
              <a:t> inizio della violenza e delle deportazioni (30000 ebrei già inviati nei campi)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76470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</a:t>
            </a:r>
            <a:r>
              <a:rPr lang="it-IT" sz="2400" i="1" u="sng" dirty="0"/>
              <a:t>seconda fase</a:t>
            </a:r>
            <a:r>
              <a:rPr lang="it-IT" sz="2400" dirty="0"/>
              <a:t> (</a:t>
            </a:r>
            <a:r>
              <a:rPr lang="it-IT" sz="2400" b="1" dirty="0"/>
              <a:t>concentrazione</a:t>
            </a:r>
            <a:r>
              <a:rPr lang="it-IT" sz="2400" dirty="0"/>
              <a:t>) avvenne </a:t>
            </a:r>
            <a:endParaRPr lang="it-IT" sz="2400" dirty="0" smtClean="0"/>
          </a:p>
          <a:p>
            <a:r>
              <a:rPr lang="it-IT" sz="2400" dirty="0" smtClean="0"/>
              <a:t>più </a:t>
            </a:r>
            <a:r>
              <a:rPr lang="it-IT" sz="2400" dirty="0"/>
              <a:t>che altro </a:t>
            </a:r>
            <a:r>
              <a:rPr lang="it-IT" sz="2400" b="1" dirty="0"/>
              <a:t>in Polonia</a:t>
            </a:r>
            <a:r>
              <a:rPr lang="it-IT" sz="2400" dirty="0"/>
              <a:t>, dopo </a:t>
            </a:r>
            <a:r>
              <a:rPr lang="it-IT" sz="2400" dirty="0" smtClean="0"/>
              <a:t>l’invasione </a:t>
            </a:r>
          </a:p>
          <a:p>
            <a:r>
              <a:rPr lang="it-IT" sz="2400" dirty="0" smtClean="0"/>
              <a:t>tedesca </a:t>
            </a:r>
            <a:r>
              <a:rPr lang="it-IT" sz="2400" dirty="0"/>
              <a:t>(1939). 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pPr algn="just"/>
            <a:r>
              <a:rPr lang="it-IT" sz="2400" dirty="0" smtClean="0"/>
              <a:t>Creazione, </a:t>
            </a:r>
            <a:r>
              <a:rPr lang="it-IT" sz="2400" dirty="0"/>
              <a:t>nelle principali </a:t>
            </a:r>
            <a:r>
              <a:rPr lang="it-IT" sz="2400" dirty="0" smtClean="0"/>
              <a:t>città polacche, dei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ghetti</a:t>
            </a:r>
            <a:r>
              <a:rPr lang="it-IT" sz="2400" dirty="0"/>
              <a:t> </a:t>
            </a:r>
            <a:r>
              <a:rPr lang="it-IT" sz="2400" dirty="0" smtClean="0"/>
              <a:t>(alcuni </a:t>
            </a:r>
            <a:r>
              <a:rPr lang="it-IT" sz="2400" dirty="0"/>
              <a:t>quartieri </a:t>
            </a:r>
            <a:r>
              <a:rPr lang="it-IT" sz="2400" dirty="0" smtClean="0"/>
              <a:t>vennero recintati e </a:t>
            </a:r>
            <a:r>
              <a:rPr lang="it-IT" sz="2400" dirty="0"/>
              <a:t>vi </a:t>
            </a:r>
            <a:r>
              <a:rPr lang="it-IT" sz="2400" dirty="0" smtClean="0"/>
              <a:t>si rinchiusero </a:t>
            </a:r>
            <a:r>
              <a:rPr lang="it-IT" sz="2400" dirty="0"/>
              <a:t>gli </a:t>
            </a:r>
            <a:r>
              <a:rPr lang="it-IT" sz="2400" dirty="0" smtClean="0"/>
              <a:t>ebrei).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Oltre alla prigionia e l’isolamento, il problema era quello del </a:t>
            </a:r>
            <a:r>
              <a:rPr lang="it-IT" sz="2400" b="1" dirty="0" smtClean="0"/>
              <a:t>sovraffollamento</a:t>
            </a:r>
            <a:r>
              <a:rPr lang="it-IT" sz="2400" dirty="0" smtClean="0"/>
              <a:t>: da ciò derivava la </a:t>
            </a:r>
            <a:r>
              <a:rPr lang="it-IT" sz="2400" b="1" dirty="0" smtClean="0"/>
              <a:t>fame</a:t>
            </a:r>
            <a:r>
              <a:rPr lang="it-IT" sz="2400" dirty="0" smtClean="0"/>
              <a:t> perenne e lo sviluppo di </a:t>
            </a:r>
            <a:r>
              <a:rPr lang="it-IT" sz="2400" b="1" dirty="0" smtClean="0"/>
              <a:t>malattie</a:t>
            </a:r>
            <a:r>
              <a:rPr lang="it-IT" sz="2400" dirty="0" smtClean="0"/>
              <a:t> come il tifo e la tubercolosi.  Col passare del tempo, senza risorse, la morte per strada divenne la normalità.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Si conta che a Varsavia morirono circa 80000 persone.</a:t>
            </a:r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6672"/>
            <a:ext cx="2676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3_Ghett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71463"/>
            <a:ext cx="8277225" cy="631507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67544" y="5085184"/>
            <a:ext cx="21602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dirty="0" smtClean="0"/>
              <a:t>GHETTI creati dal 1939 fino al 1944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2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647825"/>
            <a:ext cx="6035675" cy="4373563"/>
          </a:xfrm>
          <a:prstGeom prst="rect">
            <a:avLst/>
          </a:prstGeom>
          <a:noFill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339975" y="836613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sz="2000">
                <a:latin typeface="Garamond" pitchFamily="18" charset="0"/>
              </a:rPr>
              <a:t>Gruppo di ebrei in fila in attesa di entrare nel ghetto di Varsavia, 1940</a:t>
            </a:r>
            <a:endParaRPr lang="it-IT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1373</Words>
  <Application>Microsoft Office PowerPoint</Application>
  <PresentationFormat>Presentazione su schermo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</dc:creator>
  <cp:lastModifiedBy>Simone</cp:lastModifiedBy>
  <cp:revision>19</cp:revision>
  <dcterms:created xsi:type="dcterms:W3CDTF">2017-03-15T14:00:34Z</dcterms:created>
  <dcterms:modified xsi:type="dcterms:W3CDTF">2019-04-11T13:01:35Z</dcterms:modified>
</cp:coreProperties>
</file>